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9" r:id="rId4"/>
    <p:sldId id="261" r:id="rId5"/>
    <p:sldId id="263" r:id="rId6"/>
    <p:sldId id="268" r:id="rId7"/>
    <p:sldId id="265" r:id="rId8"/>
    <p:sldId id="269" r:id="rId9"/>
    <p:sldId id="272" r:id="rId10"/>
    <p:sldId id="271" r:id="rId11"/>
    <p:sldId id="270" r:id="rId12"/>
    <p:sldId id="273" r:id="rId13"/>
    <p:sldId id="274" r:id="rId14"/>
    <p:sldId id="275" r:id="rId15"/>
    <p:sldId id="277" r:id="rId16"/>
    <p:sldId id="278" r:id="rId17"/>
    <p:sldId id="267" r:id="rId18"/>
    <p:sldId id="266" r:id="rId19"/>
    <p:sldId id="26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4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51C03-BB72-AD85-01AF-AD14ECE50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86EC72-135E-3922-D125-01AA104F3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82B8C-C642-BD02-3506-7C8F8BE85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54B5-45BC-439F-BFA1-E9D6CE5AD4D1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0FB68-C98C-625C-6E80-124014DF1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C4528-55F2-C9F0-9EA8-09342872D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4E3A-956F-4905-8AC4-55496EA9D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937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C06A4-E32F-8A11-66F9-94EB47AB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B5D922-7D54-D479-C7F7-34DE937C1F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9CDB1-F2B7-657A-83D4-E04F8E131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54B5-45BC-439F-BFA1-E9D6CE5AD4D1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89195-D3D9-3813-9D4A-ED895FFA5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6EF97-646C-0FDB-6E42-53867DD54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4E3A-956F-4905-8AC4-55496EA9D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555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D39381-47D9-3F9E-815F-F23DFC0E25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181DA-2192-2327-2515-51FF1E6BAF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8864C-9ADE-CE5B-8491-B3E9CCC0D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54B5-45BC-439F-BFA1-E9D6CE5AD4D1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978BB-7174-00BD-3F0B-AEB6A0C42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A85428-7D34-5A41-9182-18C4297C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4E3A-956F-4905-8AC4-55496EA9D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52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0F10E-5FA3-8EB7-AFF4-0C959428F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C48A9-D24E-8578-EDCC-0548E3A30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9D839-9413-51AC-87AA-B63A2DCCE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54B5-45BC-439F-BFA1-E9D6CE5AD4D1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9ADBC-8F4C-5ECB-6197-D80612E9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1BA23-8520-5C1F-C599-3C0726FBE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4E3A-956F-4905-8AC4-55496EA9D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80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3CC5E-90E5-59CB-E794-5E7635387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559921-2720-CAF0-C619-45C5218F9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9E73A-444A-2D9C-7A7D-75A887532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54B5-45BC-439F-BFA1-E9D6CE5AD4D1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D254E-659C-0E30-AB3E-B9EDF933F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F59C5-7306-FCE5-08A6-430EE74FE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4E3A-956F-4905-8AC4-55496EA9D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03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58854-F1E9-31CC-ADB9-36F651D61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EA1BC-6D4D-FD41-C1CE-D2D8779655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F3224C-905C-83AC-ECD4-E391C7901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71F277-D40D-A510-D0AD-8F6CD2A69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54B5-45BC-439F-BFA1-E9D6CE5AD4D1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BF7DE7-320C-BDA4-69AC-1B5D95008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ADE41-8371-090E-D3A6-4348C9AA3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4E3A-956F-4905-8AC4-55496EA9D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33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39A3-94BF-4A63-9D60-F2E541760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D7E2F-E4D3-1DC5-F550-D332772A0C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70E64C-206B-F4D3-0D6A-B0D4A2A9D4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C62476-3C48-F5CE-8045-06A5FFB788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963A36-0EE4-3522-F11E-02C1EAE0AA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E4E5C0-EB92-717B-C7B5-D1C7CEDB1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54B5-45BC-439F-BFA1-E9D6CE5AD4D1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C36912-466A-0F47-828A-70CC76F22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EF4D6B-2580-5A01-1BCF-D0FDC3988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4E3A-956F-4905-8AC4-55496EA9D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489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EE37E-9E37-1A31-D140-116AC4290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597CF7-3F31-2ED0-0C25-6527AD1F8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54B5-45BC-439F-BFA1-E9D6CE5AD4D1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C35680-22D4-4E9B-BFE7-A68C3215F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06E016-FFFD-C0FE-2AB8-088AA4F6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4E3A-956F-4905-8AC4-55496EA9D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54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6517B2-721C-8405-6434-160BBC4D5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54B5-45BC-439F-BFA1-E9D6CE5AD4D1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82E569-C1A8-A300-037D-A6820C4FD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5744E-BB84-D731-6C54-63E62831B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4E3A-956F-4905-8AC4-55496EA9D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56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92F8F-F319-253A-0E74-8AB474F9B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38174-8351-A6CE-C1E5-05DC7E7CF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C65B97-B7EA-EAC1-9E4C-A782A8C2D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864E2B-12ED-2DED-AC17-74868F6BF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54B5-45BC-439F-BFA1-E9D6CE5AD4D1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45B527-476E-F34B-374B-1E2F6C130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55FFD-58E6-D729-B18A-603073F41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4E3A-956F-4905-8AC4-55496EA9D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997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A91F9-757D-9924-746A-C381065CE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D866B7-D171-449F-DDD8-BC7CF838A4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21E23A-2A7D-4DF8-501A-90E702847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4ABB8-6E78-29C4-B37C-BCED6352F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54B5-45BC-439F-BFA1-E9D6CE5AD4D1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7B2B39-59A4-8CAE-868F-16C9C89E6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5DA253-5C3B-AE42-9BC9-9D10F8A05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4E3A-956F-4905-8AC4-55496EA9D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486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1BB2A9-AB14-98FB-D121-9FCC7DE33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309FA3-9A8C-D782-9814-8212866E0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F2B2D-1DB8-CDFC-EAD3-35794B2BF7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0154B5-45BC-439F-BFA1-E9D6CE5AD4D1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294A4-B7F8-4269-5654-5857BDA2D1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53151-E2CE-A102-6389-F9AF4C55C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C94E3A-956F-4905-8AC4-55496EA9D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47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iencedirect.com/science/article/pii/S1568494624008378" TargetMode="External"/><Relationship Id="rId3" Type="http://schemas.openxmlformats.org/officeDocument/2006/relationships/hyperlink" Target="https://jair-neto.medium.com/a-powerful-method-for-explainability-of-object-detection-algorithms-ace0fe4623e7" TargetMode="External"/><Relationship Id="rId7" Type="http://schemas.openxmlformats.org/officeDocument/2006/relationships/hyperlink" Target="https://www.sciencedirect.com/science/article/pii/S0952197624011989" TargetMode="External"/><Relationship Id="rId2" Type="http://schemas.openxmlformats.org/officeDocument/2006/relationships/hyperlink" Target="https://arxiv.org/pdf/2303.1724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tlantis-press.com/proceedings/coinfo-23/126002386" TargetMode="External"/><Relationship Id="rId5" Type="http://schemas.openxmlformats.org/officeDocument/2006/relationships/hyperlink" Target="https://www.mdpi.com/2076-3417/14/17/7643" TargetMode="External"/><Relationship Id="rId10" Type="http://schemas.openxmlformats.org/officeDocument/2006/relationships/hyperlink" Target="https://arxiv.org/html/2406.02030v1" TargetMode="External"/><Relationship Id="rId4" Type="http://schemas.openxmlformats.org/officeDocument/2006/relationships/hyperlink" Target="https://medium.com/@tenyks_blogger/multimodal-large-language-models-mllms-transforming-computer-vision-76d3c5dd267f" TargetMode="External"/><Relationship Id="rId9" Type="http://schemas.openxmlformats.org/officeDocument/2006/relationships/hyperlink" Target="https://arxiv.org/abs/2202.05786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91673-ECE3-FF17-94C8-3B17F2A3C4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Multi-Modal Large Language Models for the Improvement of Object Detection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8F50DA-C7F9-53ED-7A0B-3CFFB94781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39526"/>
            <a:ext cx="9144000" cy="1655762"/>
          </a:xfrm>
        </p:spPr>
        <p:txBody>
          <a:bodyPr/>
          <a:lstStyle/>
          <a:p>
            <a:r>
              <a:rPr lang="en-US" dirty="0"/>
              <a:t>Neal Gross</a:t>
            </a:r>
          </a:p>
        </p:txBody>
      </p:sp>
    </p:spTree>
    <p:extLst>
      <p:ext uri="{BB962C8B-B14F-4D97-AF65-F5344CB8AC3E}">
        <p14:creationId xmlns:p14="http://schemas.microsoft.com/office/powerpoint/2010/main" val="1041929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83D338C-095A-4189-990A-F443ACEF9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337" y="188006"/>
            <a:ext cx="9443102" cy="555477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1. MMLLM ability to describe and identify objects in a scene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DCA18D-1BFA-6616-61AA-F319D0930306}"/>
              </a:ext>
            </a:extLst>
          </p:cNvPr>
          <p:cNvSpPr txBox="1"/>
          <p:nvPr/>
        </p:nvSpPr>
        <p:spPr>
          <a:xfrm>
            <a:off x="4805780" y="757770"/>
            <a:ext cx="30637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Prompt: “A photo of”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provide partially correct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provide overly detailed false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Seems infrequent, but need to quantify still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BF48D9-0D4E-678F-408F-B6B738F33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29" y="1616231"/>
            <a:ext cx="3896269" cy="22386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99DFC1D-C956-72FF-30C0-75B3F2749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29" y="3957847"/>
            <a:ext cx="3802603" cy="28757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2B36301-3FD8-14B8-2C72-CFE80B973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0669" y="4110903"/>
            <a:ext cx="4401331" cy="26864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FA83A10-D366-C99A-CC7C-E5B1EAF35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3923" y="3722434"/>
            <a:ext cx="3916323" cy="303866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C3A529E-9C51-7A71-3461-60889CAE3B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2806" y="757769"/>
            <a:ext cx="2380271" cy="335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560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83D338C-095A-4189-990A-F443ACEF9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337" y="188006"/>
            <a:ext cx="9443102" cy="555477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1. MMLLM ability to describe and identify objects in a scene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DCA18D-1BFA-6616-61AA-F319D0930306}"/>
              </a:ext>
            </a:extLst>
          </p:cNvPr>
          <p:cNvSpPr txBox="1"/>
          <p:nvPr/>
        </p:nvSpPr>
        <p:spPr>
          <a:xfrm>
            <a:off x="4391892" y="787113"/>
            <a:ext cx="31794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Prompt: “The image quality is”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images are poor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good for identifying image quality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5D332E-C0E6-3F76-2CF4-8012A2511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106" y="1286978"/>
            <a:ext cx="4180963" cy="24733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E91445-BC89-860E-8DE9-74BABAC12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72" y="1478233"/>
            <a:ext cx="3965514" cy="3134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0E61B93-9D38-5799-C4A2-50ACC4A4B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8026" y="3847581"/>
            <a:ext cx="3418969" cy="28224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48155BB-58E1-063C-CFA1-2915C344D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4957" y="3803949"/>
            <a:ext cx="3441123" cy="29096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C47EA66-2C1A-1780-6693-24C9C42E3C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572" y="4871545"/>
            <a:ext cx="4321010" cy="184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21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83D338C-095A-4189-990A-F443ACEF9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6665" y="171450"/>
            <a:ext cx="9443102" cy="849619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2. MMLLM ability to identify objects extracted by a conventional object detector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27B394-893C-1C61-0F11-74227F1E43BC}"/>
              </a:ext>
            </a:extLst>
          </p:cNvPr>
          <p:cNvSpPr txBox="1"/>
          <p:nvPr/>
        </p:nvSpPr>
        <p:spPr>
          <a:xfrm>
            <a:off x="1741841" y="1079823"/>
            <a:ext cx="9443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BLIP2 is much slower than real time object detectors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targets are difficult for BLIP2 to interpret correctly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Much more frequent errors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BLIP2 seems to try and give contextual information, where there is none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204FF6-4E0B-6F01-6AA8-68BCCC4F30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947098"/>
              </p:ext>
            </p:extLst>
          </p:nvPr>
        </p:nvGraphicFramePr>
        <p:xfrm>
          <a:off x="1019629" y="2338906"/>
          <a:ext cx="8271327" cy="4658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7109">
                  <a:extLst>
                    <a:ext uri="{9D8B030D-6E8A-4147-A177-3AD203B41FA5}">
                      <a16:colId xmlns:a16="http://schemas.microsoft.com/office/drawing/2014/main" val="2924169873"/>
                    </a:ext>
                  </a:extLst>
                </a:gridCol>
                <a:gridCol w="2757109">
                  <a:extLst>
                    <a:ext uri="{9D8B030D-6E8A-4147-A177-3AD203B41FA5}">
                      <a16:colId xmlns:a16="http://schemas.microsoft.com/office/drawing/2014/main" val="2680212158"/>
                    </a:ext>
                  </a:extLst>
                </a:gridCol>
                <a:gridCol w="2757109">
                  <a:extLst>
                    <a:ext uri="{9D8B030D-6E8A-4147-A177-3AD203B41FA5}">
                      <a16:colId xmlns:a16="http://schemas.microsoft.com/office/drawing/2014/main" val="303604797"/>
                    </a:ext>
                  </a:extLst>
                </a:gridCol>
              </a:tblGrid>
              <a:tr h="931790">
                <a:tc>
                  <a:txBody>
                    <a:bodyPr/>
                    <a:lstStyle/>
                    <a:p>
                      <a:r>
                        <a:rPr lang="en-US" dirty="0"/>
                        <a:t>Annotated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YOLO 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BLIP2 Prompt Results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597958"/>
                  </a:ext>
                </a:extLst>
              </a:tr>
              <a:tr h="93179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Storage-Tank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white and black cat sitting on a bed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291959"/>
                  </a:ext>
                </a:extLst>
              </a:tr>
              <a:tr h="93179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Small-vehicle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car parked in a parking 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801418"/>
                  </a:ext>
                </a:extLst>
              </a:tr>
              <a:tr h="93179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Large-vehicle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car with a white roof and black windows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8881642"/>
                  </a:ext>
                </a:extLst>
              </a:tr>
              <a:tr h="93179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Small-vehicle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gold coin with a gold ring on 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93711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86658F76-F95B-D0FB-1FBA-71F3485CA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470" y="3282043"/>
            <a:ext cx="726957" cy="8164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80B2B5-808D-F3F5-635D-688366542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960" y="4277293"/>
            <a:ext cx="623975" cy="8049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2D62CF-05ED-F0BC-6B97-E620A0D87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470" y="5299137"/>
            <a:ext cx="1228896" cy="4953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538164-F4E9-C989-2956-AF0276CF1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470" y="6097512"/>
            <a:ext cx="1009523" cy="80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56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83D338C-095A-4189-990A-F443ACEF9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6665" y="171450"/>
            <a:ext cx="9443102" cy="849619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2. MMLLM ability to identify objects extracted by a conventional object detector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204FF6-4E0B-6F01-6AA8-68BCCC4F30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7156831"/>
              </p:ext>
            </p:extLst>
          </p:nvPr>
        </p:nvGraphicFramePr>
        <p:xfrm>
          <a:off x="1084943" y="1229815"/>
          <a:ext cx="8271327" cy="4658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7109">
                  <a:extLst>
                    <a:ext uri="{9D8B030D-6E8A-4147-A177-3AD203B41FA5}">
                      <a16:colId xmlns:a16="http://schemas.microsoft.com/office/drawing/2014/main" val="2924169873"/>
                    </a:ext>
                  </a:extLst>
                </a:gridCol>
                <a:gridCol w="2757109">
                  <a:extLst>
                    <a:ext uri="{9D8B030D-6E8A-4147-A177-3AD203B41FA5}">
                      <a16:colId xmlns:a16="http://schemas.microsoft.com/office/drawing/2014/main" val="2680212158"/>
                    </a:ext>
                  </a:extLst>
                </a:gridCol>
                <a:gridCol w="2757109">
                  <a:extLst>
                    <a:ext uri="{9D8B030D-6E8A-4147-A177-3AD203B41FA5}">
                      <a16:colId xmlns:a16="http://schemas.microsoft.com/office/drawing/2014/main" val="303604797"/>
                    </a:ext>
                  </a:extLst>
                </a:gridCol>
              </a:tblGrid>
              <a:tr h="931790">
                <a:tc>
                  <a:txBody>
                    <a:bodyPr/>
                    <a:lstStyle/>
                    <a:p>
                      <a:r>
                        <a:rPr lang="en-US" dirty="0"/>
                        <a:t>Annotated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YOLO 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BLIP2 Prompt Results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597958"/>
                  </a:ext>
                </a:extLst>
              </a:tr>
              <a:tr h="93179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car with a steering wheel and pedals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291959"/>
                  </a:ext>
                </a:extLst>
              </a:tr>
              <a:tr h="93179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Harbor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dock in the water with a  boat on 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801418"/>
                  </a:ext>
                </a:extLst>
              </a:tr>
              <a:tr h="93179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Large-vehicle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police car parked on the side of the road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8881642"/>
                  </a:ext>
                </a:extLst>
              </a:tr>
              <a:tr h="93179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man sitting on a bench with a sign that says “the best place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937119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EF9AAD0-97C1-1A8C-6CAE-1E4DA16EC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435" y="2178488"/>
            <a:ext cx="536844" cy="8424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1B33C1-004C-3D9A-FB31-38D739BA7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681246" y="1901758"/>
            <a:ext cx="768272" cy="33150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9C9938-4D26-2B61-AACD-2AD9653AA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5382" y="4152172"/>
            <a:ext cx="1267002" cy="6001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9D34F52-84E7-72ED-57A3-0D87791B5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165955" y="4659384"/>
            <a:ext cx="684961" cy="154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69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83D338C-095A-4189-990A-F443ACEF9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6665" y="171450"/>
            <a:ext cx="9443102" cy="849619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3. MMLLM susceptibility to adversarial attacks </a:t>
            </a:r>
            <a:br>
              <a:rPr lang="en-US" sz="3200" dirty="0"/>
            </a:br>
            <a:r>
              <a:rPr lang="en-US" sz="32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F89331-DA87-605D-E52B-D99245308380}"/>
              </a:ext>
            </a:extLst>
          </p:cNvPr>
          <p:cNvSpPr txBox="1"/>
          <p:nvPr/>
        </p:nvSpPr>
        <p:spPr>
          <a:xfrm>
            <a:off x="2362327" y="596259"/>
            <a:ext cx="9443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Qualitatively robust to input noise/attacks (Blur, Drop Pixel, Rotation)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model is affected by input noise resulting in different output prompt results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output prompt is usually related to what is in the image after augmentation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D72354F-2843-F99E-C3CA-9E96227C7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163" y="2043321"/>
            <a:ext cx="2417214" cy="22032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8F3675C-FFC1-59ED-9EEB-AECCFB822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163" y="4333902"/>
            <a:ext cx="2404977" cy="23473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3627522-8220-3E92-B743-BD2F69089591}"/>
              </a:ext>
            </a:extLst>
          </p:cNvPr>
          <p:cNvSpPr txBox="1"/>
          <p:nvPr/>
        </p:nvSpPr>
        <p:spPr>
          <a:xfrm>
            <a:off x="6179140" y="1779990"/>
            <a:ext cx="1387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Drop Pixels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430D501-F0AD-6046-3ADC-88D294C21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216" y="4631141"/>
            <a:ext cx="2476846" cy="17528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48B9204-AB85-75EC-61DF-CF6F7E1DD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8216" y="2337627"/>
            <a:ext cx="2457793" cy="181000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3BE9119-992F-E399-A9D4-E6E7249C8BD7}"/>
              </a:ext>
            </a:extLst>
          </p:cNvPr>
          <p:cNvSpPr txBox="1"/>
          <p:nvPr/>
        </p:nvSpPr>
        <p:spPr>
          <a:xfrm>
            <a:off x="2958223" y="1673989"/>
            <a:ext cx="1387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Blur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DAF38E8-8F5E-1941-E044-7B76F1A08B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0371" y="2322915"/>
            <a:ext cx="2058792" cy="205879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3AED036-64A2-29C3-7886-3A67E6292E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6424" y="4535085"/>
            <a:ext cx="2058792" cy="205879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C5FBF4A-EFD9-154C-292F-9E6435073B84}"/>
              </a:ext>
            </a:extLst>
          </p:cNvPr>
          <p:cNvSpPr txBox="1"/>
          <p:nvPr/>
        </p:nvSpPr>
        <p:spPr>
          <a:xfrm>
            <a:off x="9760540" y="1817364"/>
            <a:ext cx="1387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Rotation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574B82D-1BD1-3942-E5C7-0FA13A994351}"/>
              </a:ext>
            </a:extLst>
          </p:cNvPr>
          <p:cNvSpPr txBox="1"/>
          <p:nvPr/>
        </p:nvSpPr>
        <p:spPr>
          <a:xfrm>
            <a:off x="856665" y="2850331"/>
            <a:ext cx="1387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B6EEBA-11D2-1927-7774-590CE5BF8230}"/>
              </a:ext>
            </a:extLst>
          </p:cNvPr>
          <p:cNvSpPr txBox="1"/>
          <p:nvPr/>
        </p:nvSpPr>
        <p:spPr>
          <a:xfrm>
            <a:off x="547008" y="5379815"/>
            <a:ext cx="173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Augmentation</a:t>
            </a:r>
          </a:p>
        </p:txBody>
      </p:sp>
    </p:spTree>
    <p:extLst>
      <p:ext uri="{BB962C8B-B14F-4D97-AF65-F5344CB8AC3E}">
        <p14:creationId xmlns:p14="http://schemas.microsoft.com/office/powerpoint/2010/main" val="1884161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83D338C-095A-4189-990A-F443ACEF9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6665" y="171450"/>
            <a:ext cx="9443102" cy="849619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3. MMLLM susceptibility to adversarial attacks </a:t>
            </a:r>
            <a:br>
              <a:rPr lang="en-US" sz="3200" dirty="0"/>
            </a:br>
            <a:r>
              <a:rPr lang="en-US" sz="3200" dirty="0"/>
              <a:t>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1ACD8FC-70DB-83F5-2F22-35E3920E22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199254"/>
              </p:ext>
            </p:extLst>
          </p:nvPr>
        </p:nvGraphicFramePr>
        <p:xfrm>
          <a:off x="2032000" y="1309529"/>
          <a:ext cx="812799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99099790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94196964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5283221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Prompt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% word change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31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 photo 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385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 photo 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48.97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446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 photo 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Drop pixel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The image quality 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7987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The image quality 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46.39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121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The image quality 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Drop pixel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25.28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2336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544082B-271C-DE96-86BA-DB49C416D797}"/>
              </a:ext>
            </a:extLst>
          </p:cNvPr>
          <p:cNvSpPr txBox="1"/>
          <p:nvPr/>
        </p:nvSpPr>
        <p:spPr>
          <a:xfrm>
            <a:off x="2060248" y="596259"/>
            <a:ext cx="9443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% word change is not a good metric as it does not account for similarity in meaning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large % word change is typically very similar to the original output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47CE06C-AE76-C911-8FFA-E1B7C90905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950210"/>
              </p:ext>
            </p:extLst>
          </p:nvPr>
        </p:nvGraphicFramePr>
        <p:xfrm>
          <a:off x="2060248" y="3960887"/>
          <a:ext cx="8128000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7771041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56653394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5073188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403071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 word change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85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site of the new building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area where the new building will be located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210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soccer field in a 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satellite view of a soccer 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745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Four airplanes in the 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Several airplanes parked on the ground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77.77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2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011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83D338C-095A-4189-990A-F443ACEF9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6665" y="171450"/>
            <a:ext cx="9443102" cy="849619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3. MMLLM susceptibility to adversarial attacks </a:t>
            </a:r>
            <a:br>
              <a:rPr lang="en-US" sz="3200" dirty="0"/>
            </a:br>
            <a:r>
              <a:rPr lang="en-US" sz="3200" dirty="0"/>
              <a:t>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47CE06C-AE76-C911-8FFA-E1B7C90905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624713"/>
              </p:ext>
            </p:extLst>
          </p:nvPr>
        </p:nvGraphicFramePr>
        <p:xfrm>
          <a:off x="1892233" y="833966"/>
          <a:ext cx="8128000" cy="585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7771041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56653394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5073188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403071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 word change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85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Rotation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small island in the middle of the ocean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ship in the water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210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Drop pixel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small airplane in the middle of a 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small plane sitting on the ground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745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Drop pixel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marina with boats parked on the dock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marina with boats parked on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2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Blur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small airplane parked on the runway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airport from above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809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Blur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Two small boats in the water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plane flying over the ocean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316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Blur 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google earth satellite view of a parking 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satellite view of a parking 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094569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D1E2FD9-E4F9-CFD8-F8FA-89D067B4C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790" y="1186319"/>
            <a:ext cx="946424" cy="9249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D20048-609E-314B-ABE8-887DA85FB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76" y="2111233"/>
            <a:ext cx="931946" cy="924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23ED1B-6B77-8E66-7F04-91DFE8922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790" y="3036147"/>
            <a:ext cx="942632" cy="9249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1A8A36-D7DC-5622-36B6-10C6823F7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76" y="3961061"/>
            <a:ext cx="929564" cy="9295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8A3CD7-44F8-3F26-84D0-FA9733CEE1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094" y="4885974"/>
            <a:ext cx="931946" cy="9463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8D29D0-BB9A-8E7C-F8C6-AFCBD2EAA6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095" y="5832368"/>
            <a:ext cx="931946" cy="93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4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83D338C-095A-4189-990A-F443ACEF9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337" y="188006"/>
            <a:ext cx="9443102" cy="555477"/>
          </a:xfrm>
        </p:spPr>
        <p:txBody>
          <a:bodyPr>
            <a:normAutofit/>
          </a:bodyPr>
          <a:lstStyle/>
          <a:p>
            <a:r>
              <a:rPr lang="en-US" sz="3200" dirty="0"/>
              <a:t>6. MMLLM ability to provide contextual information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62436C-1509-8535-082C-E16147F43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7" y="4588329"/>
            <a:ext cx="5018583" cy="18743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35BE53-36AB-38F0-1F70-A3D65AB1C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534" y="1181677"/>
            <a:ext cx="6301959" cy="52809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60B01E-2883-1ADE-6F1E-A0A3B46321FB}"/>
              </a:ext>
            </a:extLst>
          </p:cNvPr>
          <p:cNvSpPr txBox="1"/>
          <p:nvPr/>
        </p:nvSpPr>
        <p:spPr>
          <a:xfrm>
            <a:off x="561189" y="995532"/>
            <a:ext cx="43537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Knowledge graphs can be another output of MMLLMs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Knowledge graphs / Semantic Networks as another mode to create context and scene explainability </a:t>
            </a:r>
          </a:p>
        </p:txBody>
      </p:sp>
    </p:spTree>
    <p:extLst>
      <p:ext uri="{BB962C8B-B14F-4D97-AF65-F5344CB8AC3E}">
        <p14:creationId xmlns:p14="http://schemas.microsoft.com/office/powerpoint/2010/main" val="2154992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83D338C-095A-4189-990A-F443ACEF9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337" y="188006"/>
            <a:ext cx="9443102" cy="555477"/>
          </a:xfrm>
        </p:spPr>
        <p:txBody>
          <a:bodyPr>
            <a:normAutofit/>
          </a:bodyPr>
          <a:lstStyle/>
          <a:p>
            <a:r>
              <a:rPr lang="en-US" sz="3200" dirty="0"/>
              <a:t>6. MMLLM ability to provide contextual information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1B63063-D6D5-8C3C-D706-5A2981498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793449"/>
              </p:ext>
            </p:extLst>
          </p:nvPr>
        </p:nvGraphicFramePr>
        <p:xfrm>
          <a:off x="262618" y="2041072"/>
          <a:ext cx="11846378" cy="2393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8183">
                  <a:extLst>
                    <a:ext uri="{9D8B030D-6E8A-4147-A177-3AD203B41FA5}">
                      <a16:colId xmlns:a16="http://schemas.microsoft.com/office/drawing/2014/main" val="4022352429"/>
                    </a:ext>
                  </a:extLst>
                </a:gridCol>
                <a:gridCol w="1632456">
                  <a:extLst>
                    <a:ext uri="{9D8B030D-6E8A-4147-A177-3AD203B41FA5}">
                      <a16:colId xmlns:a16="http://schemas.microsoft.com/office/drawing/2014/main" val="858410197"/>
                    </a:ext>
                  </a:extLst>
                </a:gridCol>
                <a:gridCol w="8025739">
                  <a:extLst>
                    <a:ext uri="{9D8B030D-6E8A-4147-A177-3AD203B41FA5}">
                      <a16:colId xmlns:a16="http://schemas.microsoft.com/office/drawing/2014/main" val="4284024337"/>
                    </a:ext>
                  </a:extLst>
                </a:gridCol>
              </a:tblGrid>
              <a:tr h="438439">
                <a:tc>
                  <a:txBody>
                    <a:bodyPr/>
                    <a:lstStyle/>
                    <a:p>
                      <a:r>
                        <a:rPr lang="en-US" dirty="0"/>
                        <a:t>Prompt used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Target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 6 words in responses (based on word frequency)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088988"/>
                  </a:ext>
                </a:extLst>
              </a:tr>
              <a:tr h="438439">
                <a:tc>
                  <a:txBody>
                    <a:bodyPr/>
                    <a:lstStyle/>
                    <a:p>
                      <a:r>
                        <a:rPr lang="en-US" dirty="0"/>
                        <a:t>A picture 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Large-Vehicle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Parked, parking lot, trucks, airport, building, cars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032408"/>
                  </a:ext>
                </a:extLst>
              </a:tr>
              <a:tr h="4384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 picture 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Water, boats, dock, marina, docked, house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1558967"/>
                  </a:ext>
                </a:extLst>
              </a:tr>
              <a:tr h="4384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 picture 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Harbor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Water, dock, boats, marina, house, docked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83324"/>
                  </a:ext>
                </a:extLst>
              </a:tr>
              <a:tr h="4384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 picture 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Soccer-ball 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Field, soccer, tennis, court, satellite, 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92221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7194890-E233-8650-3405-BA5EA70970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903434"/>
              </p:ext>
            </p:extLst>
          </p:nvPr>
        </p:nvGraphicFramePr>
        <p:xfrm>
          <a:off x="262618" y="5189009"/>
          <a:ext cx="11846378" cy="876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8183">
                  <a:extLst>
                    <a:ext uri="{9D8B030D-6E8A-4147-A177-3AD203B41FA5}">
                      <a16:colId xmlns:a16="http://schemas.microsoft.com/office/drawing/2014/main" val="2946864194"/>
                    </a:ext>
                  </a:extLst>
                </a:gridCol>
                <a:gridCol w="1632456">
                  <a:extLst>
                    <a:ext uri="{9D8B030D-6E8A-4147-A177-3AD203B41FA5}">
                      <a16:colId xmlns:a16="http://schemas.microsoft.com/office/drawing/2014/main" val="560443214"/>
                    </a:ext>
                  </a:extLst>
                </a:gridCol>
                <a:gridCol w="8025739">
                  <a:extLst>
                    <a:ext uri="{9D8B030D-6E8A-4147-A177-3AD203B41FA5}">
                      <a16:colId xmlns:a16="http://schemas.microsoft.com/office/drawing/2014/main" val="1335422229"/>
                    </a:ext>
                  </a:extLst>
                </a:gridCol>
              </a:tblGrid>
              <a:tr h="438439">
                <a:tc>
                  <a:txBody>
                    <a:bodyPr/>
                    <a:lstStyle/>
                    <a:p>
                      <a:r>
                        <a:rPr lang="en-US" dirty="0"/>
                        <a:t>Prompt used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Target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 6 words in responses (based on word frequency)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54967"/>
                  </a:ext>
                </a:extLst>
              </a:tr>
              <a:tr h="438439">
                <a:tc>
                  <a:txBody>
                    <a:bodyPr/>
                    <a:lstStyle/>
                    <a:p>
                      <a:r>
                        <a:rPr lang="en-US" dirty="0"/>
                        <a:t>The image quality 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Poor, visible, clear, good, visible, aerial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4427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EBF8DD2-CB38-DF12-66C5-1698CA44D4B9}"/>
              </a:ext>
            </a:extLst>
          </p:cNvPr>
          <p:cNvSpPr txBox="1"/>
          <p:nvPr/>
        </p:nvSpPr>
        <p:spPr>
          <a:xfrm>
            <a:off x="1766334" y="792113"/>
            <a:ext cx="9443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BLIP2 seems to be able to extract class relevant context that may be useful in a knowledge graph</a:t>
            </a:r>
          </a:p>
        </p:txBody>
      </p:sp>
    </p:spTree>
    <p:extLst>
      <p:ext uri="{BB962C8B-B14F-4D97-AF65-F5344CB8AC3E}">
        <p14:creationId xmlns:p14="http://schemas.microsoft.com/office/powerpoint/2010/main" val="1706621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8F3BDF-64F3-72C6-05BE-35C79943FA32}"/>
              </a:ext>
            </a:extLst>
          </p:cNvPr>
          <p:cNvSpPr txBox="1"/>
          <p:nvPr/>
        </p:nvSpPr>
        <p:spPr>
          <a:xfrm>
            <a:off x="1273323" y="546931"/>
            <a:ext cx="10101129" cy="7228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2"/>
              </a:rPr>
              <a:t>https://huggingface.co/Salesforce/blip-image-captioning-large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2"/>
              </a:rPr>
              <a:t>https://arxiv.org/pdf/2303.17249</a:t>
            </a:r>
            <a:endParaRPr lang="en-US" sz="1800" u="sng" kern="100" dirty="0">
              <a:solidFill>
                <a:srgbClr val="467886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https://arxiv.org/abs/2301.12597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https://jair-neto.medium.com/a-powerful-method-for-explainability-of-object-detection-algorithms-ace0fe4623e7</a:t>
            </a:r>
            <a:endParaRPr lang="en-US" dirty="0">
              <a:hlinkClick r:id="rId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https://medium.com/@tenyks_blogger/multimodal-large-language-models-mllms-transforming-computer-vision-76d3c5dd267f</a:t>
            </a:r>
            <a:endParaRPr lang="en-US" dirty="0"/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5"/>
              </a:rPr>
              <a:t>https://www.mdpi.com/2076-3417/14/17/7643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6"/>
              </a:rPr>
              <a:t>https://www.atlantis-press.com/proceedings/coinfo-23/126002386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7"/>
              </a:rPr>
              <a:t>https://www.sciencedirect.com/science/article/pii/S0952197624011989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8"/>
              </a:rPr>
              <a:t>https://www.sciencedirect.com/science/article/pii/S1568494624008378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chrome-extension://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efaidnbmnnnibpcajpcglclefindmkaj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/https://pure.tue.nl/ws/portalfiles/portal/333614754/Parkan_A.pdf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chrome-extension://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efaidnbmnnnibpcajpcglclefindmkaj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/https://arxiv.org/pdf/2407.04619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chrome-extension://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efaidnbmnnnibpcajpcglclefindmkaj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/https://arxiv.org/pdf/2305.18279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chrome-extension://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efaidnbmnnnibpcajpcglclefindmkaj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/https://arxiv.org/pdf/2402.05391</a:t>
            </a:r>
            <a:endParaRPr lang="en-US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9"/>
              </a:rPr>
              <a:t>https://arxiv.org/abs/2202.05786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10"/>
              </a:rPr>
              <a:t>https://arxiv.org/html/2406.02030v1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https://www.sciencedirect.com/science/article/pii/S0031320322003296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396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6C5D61-436A-3F08-B465-1B179B550B5D}"/>
              </a:ext>
            </a:extLst>
          </p:cNvPr>
          <p:cNvSpPr txBox="1"/>
          <p:nvPr/>
        </p:nvSpPr>
        <p:spPr>
          <a:xfrm>
            <a:off x="1219329" y="1230671"/>
            <a:ext cx="944310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Object Detection Models are not perfect and have various ways of failing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False Positives – incorrect classification and or detection of objects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False Negatives – a failure in identify and localizing an object of interest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Failures can occur more frequently when there is a change in domain or adversarial attacks or noise affecting the underlying input.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Conventional object detection models are limited in their ability to explain how they came to their results.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It is not easy to determine why a model may have missed an object or detected an incorrect object.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Object Detection is limited in providing contextual information of the scene and interactions between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A22E5A7-7676-8453-0907-243117234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9901" y="149356"/>
            <a:ext cx="9769422" cy="600773"/>
          </a:xfrm>
        </p:spPr>
        <p:txBody>
          <a:bodyPr>
            <a:normAutofit/>
          </a:bodyPr>
          <a:lstStyle/>
          <a:p>
            <a:r>
              <a:rPr lang="en-US" sz="3200" b="1" dirty="0"/>
              <a:t>Some current problems with object detection models</a:t>
            </a:r>
          </a:p>
        </p:txBody>
      </p:sp>
    </p:spTree>
    <p:extLst>
      <p:ext uri="{BB962C8B-B14F-4D97-AF65-F5344CB8AC3E}">
        <p14:creationId xmlns:p14="http://schemas.microsoft.com/office/powerpoint/2010/main" val="3311573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A22E5A7-7676-8453-0907-243117234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5794" y="138792"/>
            <a:ext cx="9144000" cy="544871"/>
          </a:xfrm>
        </p:spPr>
        <p:txBody>
          <a:bodyPr>
            <a:normAutofit/>
          </a:bodyPr>
          <a:lstStyle/>
          <a:p>
            <a:r>
              <a:rPr lang="en-US" sz="3200" b="1" dirty="0"/>
              <a:t>Multi-Modal Large Language Models (MMLLMs)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88E034-5FF7-7663-4F01-F5BD9730883F}"/>
              </a:ext>
            </a:extLst>
          </p:cNvPr>
          <p:cNvSpPr txBox="1"/>
          <p:nvPr/>
        </p:nvSpPr>
        <p:spPr>
          <a:xfrm>
            <a:off x="3907969" y="808126"/>
            <a:ext cx="7185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MMLLM an advanced AI system that can process and understand different types of data, such as text, images, maps audio, video and other types of inputs.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Below is a diagram of BLIP2’s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A1861E-FDAD-67BB-C74F-F5F429235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1" y="683664"/>
            <a:ext cx="3631895" cy="2662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7C63A6-A939-64E2-1C8B-CD81739EA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969" y="2098214"/>
            <a:ext cx="5401429" cy="2495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0A0703-63EF-F043-C76C-A4D275CFB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38" y="4683871"/>
            <a:ext cx="5538315" cy="19499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C2D31-35F2-3AC4-3EA7-F5034ED10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2553" y="4683871"/>
            <a:ext cx="6457467" cy="194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11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6C5D61-436A-3F08-B465-1B179B550B5D}"/>
              </a:ext>
            </a:extLst>
          </p:cNvPr>
          <p:cNvSpPr txBox="1"/>
          <p:nvPr/>
        </p:nvSpPr>
        <p:spPr>
          <a:xfrm>
            <a:off x="1132318" y="843677"/>
            <a:ext cx="944310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want to understand ways in which MMLLMs could be leveraged to address the issues of conventional object detection models. Can they be used to: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Improve object detection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Reduce failures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Provide robustness to attacks or noise in the input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Improve object detection explainability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Provide contextual information</a:t>
            </a:r>
          </a:p>
          <a:p>
            <a:pPr lvl="1"/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A22E5A7-7676-8453-0907-243117234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5794" y="122464"/>
            <a:ext cx="9144000" cy="561200"/>
          </a:xfrm>
        </p:spPr>
        <p:txBody>
          <a:bodyPr>
            <a:normAutofit/>
          </a:bodyPr>
          <a:lstStyle/>
          <a:p>
            <a:r>
              <a:rPr lang="en-US" sz="3200" b="1" dirty="0"/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2208706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6C5D61-436A-3F08-B465-1B179B550B5D}"/>
              </a:ext>
            </a:extLst>
          </p:cNvPr>
          <p:cNvSpPr txBox="1"/>
          <p:nvPr/>
        </p:nvSpPr>
        <p:spPr>
          <a:xfrm>
            <a:off x="1129521" y="2376151"/>
            <a:ext cx="944310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MMLLM ability to describe and identify objects in a scene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MMLLM ability to identify objects extracted by a conventional object detector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MMLLM susceptibility to adversarial attacks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For 1, 2, and 3 how do different prompts effect results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Given the above are there ways to enhance conventional object detection models with MMLLMs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Do MMLLMs out of the box provide reasonable contextual information on a new domain?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A22E5A7-7676-8453-0907-243117234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337" y="188006"/>
            <a:ext cx="9443102" cy="555477"/>
          </a:xfrm>
        </p:spPr>
        <p:txBody>
          <a:bodyPr>
            <a:normAutofit/>
          </a:bodyPr>
          <a:lstStyle/>
          <a:p>
            <a:r>
              <a:rPr lang="en-US" sz="3200" b="1" dirty="0"/>
              <a:t>Initial Exploration to Scope 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25DBCC-941C-DF0E-46BC-BFA9906EDC1A}"/>
              </a:ext>
            </a:extLst>
          </p:cNvPr>
          <p:cNvSpPr txBox="1"/>
          <p:nvPr/>
        </p:nvSpPr>
        <p:spPr>
          <a:xfrm>
            <a:off x="936236" y="1273390"/>
            <a:ext cx="9829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goal here is to provide a bit initial assessment to which areas may be valuable and achievable in the overall project effort. </a:t>
            </a:r>
          </a:p>
        </p:txBody>
      </p:sp>
    </p:spTree>
    <p:extLst>
      <p:ext uri="{BB962C8B-B14F-4D97-AF65-F5344CB8AC3E}">
        <p14:creationId xmlns:p14="http://schemas.microsoft.com/office/powerpoint/2010/main" val="1788188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6C5D61-436A-3F08-B465-1B179B550B5D}"/>
              </a:ext>
            </a:extLst>
          </p:cNvPr>
          <p:cNvSpPr txBox="1"/>
          <p:nvPr/>
        </p:nvSpPr>
        <p:spPr>
          <a:xfrm>
            <a:off x="2321506" y="1365573"/>
            <a:ext cx="94431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Retrieved and chipped a dataset to begin experimentation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Dataset: </a:t>
            </a:r>
            <a:r>
              <a:rPr lang="en-US" dirty="0" err="1"/>
              <a:t>iSAID</a:t>
            </a:r>
            <a:r>
              <a:rPr lang="en-US" dirty="0"/>
              <a:t> (DOTA) with 512x512 chips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Got COTS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Object Detector: YOLOv8 trained on chipped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MMLLM: BLIP2 (no retraining)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trained with </a:t>
            </a:r>
            <a:r>
              <a:rPr lang="en-US" dirty="0" err="1"/>
              <a:t>imagenet</a:t>
            </a:r>
            <a:r>
              <a:rPr lang="en-US" dirty="0"/>
              <a:t> and </a:t>
            </a:r>
            <a:r>
              <a:rPr lang="en-US" dirty="0" err="1"/>
              <a:t>imagnet</a:t>
            </a:r>
            <a:r>
              <a:rPr lang="en-US" dirty="0"/>
              <a:t> 21k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Some evidence suggesting trained with google satellite images (referenced in prompts)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Started collecting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Experimentation with different prompts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 photo of, a picture of, the image quality is, there 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BLIP2 prompt results on chips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BLIP2 prompt results on detection annotations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BLIP2 prompt results on blur, rotation, dropping pixels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Investigating MMLLM use in papers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A22E5A7-7676-8453-0907-243117234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337" y="188006"/>
            <a:ext cx="9443102" cy="555477"/>
          </a:xfrm>
        </p:spPr>
        <p:txBody>
          <a:bodyPr>
            <a:normAutofit/>
          </a:bodyPr>
          <a:lstStyle/>
          <a:p>
            <a:r>
              <a:rPr lang="en-US" sz="3200" b="1" dirty="0"/>
              <a:t>Exploration so far</a:t>
            </a:r>
          </a:p>
        </p:txBody>
      </p:sp>
    </p:spTree>
    <p:extLst>
      <p:ext uri="{BB962C8B-B14F-4D97-AF65-F5344CB8AC3E}">
        <p14:creationId xmlns:p14="http://schemas.microsoft.com/office/powerpoint/2010/main" val="3945013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83D338C-095A-4189-990A-F443ACEF9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337" y="188006"/>
            <a:ext cx="9443102" cy="555477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1. MMLLM ability to describe and identify objects in a scene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27B394-893C-1C61-0F11-74227F1E43BC}"/>
              </a:ext>
            </a:extLst>
          </p:cNvPr>
          <p:cNvSpPr txBox="1"/>
          <p:nvPr/>
        </p:nvSpPr>
        <p:spPr>
          <a:xfrm>
            <a:off x="1741841" y="1079823"/>
            <a:ext cx="94431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BLIP2 is much slower than real time object detectors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able to generically describe a scene, identifying some key objects and context of the scene.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not good at counting (at least out of the box)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difficult to get BLIP2 to focus on specific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prompt needs to be specific to extract detailed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It’s not very good at identifying image quality</a:t>
            </a:r>
          </a:p>
        </p:txBody>
      </p:sp>
    </p:spTree>
    <p:extLst>
      <p:ext uri="{BB962C8B-B14F-4D97-AF65-F5344CB8AC3E}">
        <p14:creationId xmlns:p14="http://schemas.microsoft.com/office/powerpoint/2010/main" val="2206665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83D338C-095A-4189-990A-F443ACEF9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337" y="188006"/>
            <a:ext cx="9443102" cy="555477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1. MMLLM ability to describe and identify objects in a scene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BA4F13-1631-3F68-4A4A-06AB3DE32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028" y="1083046"/>
            <a:ext cx="4152972" cy="2345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57575A-5570-B1C7-4553-F22C46ECB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261" y="3426045"/>
            <a:ext cx="2298178" cy="33168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8217BA-E5E5-B117-F2C9-CE7AE9272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511" y="2706803"/>
            <a:ext cx="3546978" cy="41411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F95CA4-21DA-56E0-5B73-A03BC59903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128" y="2964181"/>
            <a:ext cx="3621021" cy="38837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DCA18D-1BFA-6616-61AA-F319D0930306}"/>
              </a:ext>
            </a:extLst>
          </p:cNvPr>
          <p:cNvSpPr txBox="1"/>
          <p:nvPr/>
        </p:nvSpPr>
        <p:spPr>
          <a:xfrm>
            <a:off x="4805780" y="757770"/>
            <a:ext cx="30637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Prompt: “A photo of”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Rarely incorrect description, but may not be desired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Lacks specificity of objects or events of interest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E64EE3-52B1-C0C0-242A-057F3EDDBB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873" y="942436"/>
            <a:ext cx="4427367" cy="202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2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83D338C-095A-4189-990A-F443ACEF9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337" y="188006"/>
            <a:ext cx="9443102" cy="555477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1. MMLLM ability to describe and identify objects in a scene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DCA18D-1BFA-6616-61AA-F319D0930306}"/>
              </a:ext>
            </a:extLst>
          </p:cNvPr>
          <p:cNvSpPr txBox="1"/>
          <p:nvPr/>
        </p:nvSpPr>
        <p:spPr>
          <a:xfrm>
            <a:off x="4796155" y="854022"/>
            <a:ext cx="3063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Prompt: “A photo of”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8613C6-8550-FB9C-70DE-5A08DBB82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84" y="1491001"/>
            <a:ext cx="4375471" cy="25203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F2DC71-1C70-1293-EA81-DBBC85523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95" y="4137589"/>
            <a:ext cx="4447760" cy="24588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A4086B-0404-F45B-1A42-BA60CDE94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773" y="4011397"/>
            <a:ext cx="4102141" cy="25850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F01B115-C23A-FF13-E6E8-94A244BF5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8773" y="1451061"/>
            <a:ext cx="4189391" cy="24588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FF26824-7A28-3DC8-9BFE-7E1AE34D91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3532" y="1985737"/>
            <a:ext cx="2731160" cy="468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36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</TotalTime>
  <Words>1453</Words>
  <Application>Microsoft Office PowerPoint</Application>
  <PresentationFormat>Widescreen</PresentationFormat>
  <Paragraphs>213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Symbol</vt:lpstr>
      <vt:lpstr>Office Theme</vt:lpstr>
      <vt:lpstr>Multi-Modal Large Language Models for the Improvement of Object Detection Models</vt:lpstr>
      <vt:lpstr>Some current problems with object detection models</vt:lpstr>
      <vt:lpstr>Multi-Modal Large Language Models (MMLLMs)</vt:lpstr>
      <vt:lpstr>Goals</vt:lpstr>
      <vt:lpstr>Initial Exploration to Scope Work</vt:lpstr>
      <vt:lpstr>Exploration so far</vt:lpstr>
      <vt:lpstr>1. MMLLM ability to describe and identify objects in a scene</vt:lpstr>
      <vt:lpstr>1. MMLLM ability to describe and identify objects in a scene</vt:lpstr>
      <vt:lpstr>1. MMLLM ability to describe and identify objects in a scene</vt:lpstr>
      <vt:lpstr>1. MMLLM ability to describe and identify objects in a scene</vt:lpstr>
      <vt:lpstr>1. MMLLM ability to describe and identify objects in a scene</vt:lpstr>
      <vt:lpstr>2. MMLLM ability to identify objects extracted by a conventional object detector</vt:lpstr>
      <vt:lpstr>2. MMLLM ability to identify objects extracted by a conventional object detector</vt:lpstr>
      <vt:lpstr>3. MMLLM susceptibility to adversarial attacks   </vt:lpstr>
      <vt:lpstr>3. MMLLM susceptibility to adversarial attacks   </vt:lpstr>
      <vt:lpstr>3. MMLLM susceptibility to adversarial attacks   </vt:lpstr>
      <vt:lpstr>6. MMLLM ability to provide contextual information</vt:lpstr>
      <vt:lpstr>6. MMLLM ability to provide contextual information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Neal Gross</dc:creator>
  <cp:lastModifiedBy>Neal Gross</cp:lastModifiedBy>
  <cp:revision>19</cp:revision>
  <dcterms:created xsi:type="dcterms:W3CDTF">2024-08-25T21:03:07Z</dcterms:created>
  <dcterms:modified xsi:type="dcterms:W3CDTF">2024-09-10T03:43:27Z</dcterms:modified>
</cp:coreProperties>
</file>